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722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5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6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7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8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9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0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1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2.xlsx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(KA:2.68, Hajonta:0.84)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Sheet0!$A$2:$A$5</c:f>
              <c:strCache>
                <c:ptCount val="4"/>
                <c:pt idx="0">
                  <c:v>2009 tai aikaisempi</c:v>
                </c:pt>
                <c:pt idx="1">
                  <c:v>2010-2014</c:v>
                </c:pt>
                <c:pt idx="2">
                  <c:v>2015-2019</c:v>
                </c:pt>
                <c:pt idx="3">
                  <c:v>2020-2024</c:v>
                </c:pt>
              </c:strCache>
            </c:strRef>
          </c:cat>
          <c:val>
            <c:numRef>
              <c:f>Sheet0!$B$2:$B$5</c:f>
              <c:numCache>
                <c:formatCode>General</c:formatCode>
                <c:ptCount val="4"/>
                <c:pt idx="0">
                  <c:v>0.108</c:v>
                </c:pt>
                <c:pt idx="1">
                  <c:v>0.24299999999999999</c:v>
                </c:pt>
                <c:pt idx="2">
                  <c:v>0.51400000000000001</c:v>
                </c:pt>
                <c:pt idx="3">
                  <c:v>0.13500000000000001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94-41F6-840B-371B618E1A6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837566688"/>
        <c:axId val="1"/>
      </c:barChart>
      <c:catAx>
        <c:axId val="837566688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837566688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(KA:14.84, Hajonta:3.31)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Sheet0!$A$2:$A$17</c:f>
              <c:strCache>
                <c:ptCount val="16"/>
                <c:pt idx="0">
                  <c:v>Leikkausta vaativa luomien asentovirhe, entropium tai ektropium                          </c:v>
                </c:pt>
                <c:pt idx="1">
                  <c:v>Silmäluomen rauhasen esiinluiskahdus, "kirsikkasilmä", "Cherry eye"</c:v>
                </c:pt>
                <c:pt idx="2">
                  <c:v>Oireita aiheuttavia ylimääräisiä tai virheellisesti suuntautuvia ripsiä (distchiasis, ektooppinen cilia)</c:v>
                </c:pt>
                <c:pt idx="3">
                  <c:v>Alle 2 vuoden ikäisenä toistuvia tai kroonisia sidekalvon tulehduksia</c:v>
                </c:pt>
                <c:pt idx="4">
                  <c:v>Pannus, pannus plasmooma, krooninen pinnallinen keratiitti  </c:v>
                </c:pt>
                <c:pt idx="5">
                  <c:v>Kuivasilmäisyys </c:v>
                </c:pt>
                <c:pt idx="6">
                  <c:v>Sarveiskalvovaurioita tai sarveiskalvohaavoja useita kertoja</c:v>
                </c:pt>
                <c:pt idx="7">
                  <c:v>Perinnöllinen katarakta, harmaakaihi </c:v>
                </c:pt>
                <c:pt idx="8">
                  <c:v>Linssiluksaatio  </c:v>
                </c:pt>
                <c:pt idx="9">
                  <c:v>Silmänpainetauti, glaukooma</c:v>
                </c:pt>
                <c:pt idx="10">
                  <c:v>PRA, etenevä verkkokalvon surkastuma</c:v>
                </c:pt>
                <c:pt idx="11">
                  <c:v>RD, verkkokalvon kehityshäiriö</c:v>
                </c:pt>
                <c:pt idx="12">
                  <c:v>CEA (collie eye anomaly)</c:v>
                </c:pt>
                <c:pt idx="13">
                  <c:v>PHTVL/PHPV (persistent hyperplastic tunica vasculosa lentis/persistent hyperplastic primary vitreous)</c:v>
                </c:pt>
                <c:pt idx="14">
                  <c:v>Jokin muu, mikä</c:v>
                </c:pt>
                <c:pt idx="15">
                  <c:v>Ei todettu silmien tai silmäluomien sairauksia</c:v>
                </c:pt>
              </c:strCache>
            </c:strRef>
          </c:cat>
          <c:val>
            <c:numRef>
              <c:f>Sheet0!$B$2:$B$17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5.3999999999999999E-2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5.3999999999999999E-2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5.3999999999999999E-2</c:v>
                </c:pt>
                <c:pt idx="15">
                  <c:v>0.86499999999999999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49-4E02-A221-83FDC6CDE9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35504"/>
        <c:axId val="1"/>
      </c:barChart>
      <c:catAx>
        <c:axId val="112953550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3550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(KA:7.76, Hajonta:1.15)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Sheet0!$A$2:$A$9</c:f>
              <c:strCache>
                <c:ptCount val="8"/>
                <c:pt idx="0">
                  <c:v>Maitokulmahampaita on jouduttu poistamaan pentuna </c:v>
                </c:pt>
                <c:pt idx="1">
                  <c:v>Hammaskiveä on jouduttu poistamaan alle 5 vuoden iässä </c:v>
                </c:pt>
                <c:pt idx="2">
                  <c:v>Hammaskiveä joudutaan poistamaan säännöllisesti yli 5 vuoden iässä </c:v>
                </c:pt>
                <c:pt idx="3">
                  <c:v>Pysyviä hampaita on jouduttu poistamaan huonon suuterveyden takia </c:v>
                </c:pt>
                <c:pt idx="4">
                  <c:v>Hampaita on jouduttu poistamaan tai hoitamaan purentavian takia </c:v>
                </c:pt>
                <c:pt idx="5">
                  <c:v>Nielurisat on leikattu </c:v>
                </c:pt>
                <c:pt idx="6">
                  <c:v>Jokin muu, mikä</c:v>
                </c:pt>
                <c:pt idx="7">
                  <c:v>Ei todettu suun tai nielun sairauksia tai ongelmia</c:v>
                </c:pt>
              </c:strCache>
            </c:strRef>
          </c:cat>
          <c:val>
            <c:numRef>
              <c:f>Sheet0!$B$2:$B$9</c:f>
              <c:numCache>
                <c:formatCode>General</c:formatCode>
                <c:ptCount val="8"/>
                <c:pt idx="0">
                  <c:v>2.7E-2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5.3999999999999999E-2</c:v>
                </c:pt>
                <c:pt idx="7">
                  <c:v>0.91900000000000004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E6-4B57-AEA9-7612D4835C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37904"/>
        <c:axId val="1"/>
      </c:barChart>
      <c:catAx>
        <c:axId val="112953790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3790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(KA:7.36, Hajonta:1.69)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Sheet0!$A$2:$A$9</c:f>
              <c:strCache>
                <c:ptCount val="8"/>
                <c:pt idx="0">
                  <c:v>Vatsalaukun kiertymä</c:v>
                </c:pt>
                <c:pt idx="1">
                  <c:v>Jatkuvaa tai toistuvaa herkkämahaisuutta, oksentelee tai ripuloi usein, on herkkä ruokavalion muutoksille</c:v>
                </c:pt>
                <c:pt idx="2">
                  <c:v>Toistuvaa tai jatkuvaa antibioottilääkitystä vaativa ruoansulatuskanavan sairaus </c:v>
                </c:pt>
                <c:pt idx="3">
                  <c:v>Toistuvaa tai jatkuvaa kortisonilääkitystä vaativa ruoansulatuskanavan sairaus</c:v>
                </c:pt>
                <c:pt idx="4">
                  <c:v>Erityisruokavaliota edellyttävä ruoansulatuskanavan sairaus</c:v>
                </c:pt>
                <c:pt idx="5">
                  <c:v>Leikkaushoitoa vaatinut vierasesine mahassa tai suolessa</c:v>
                </c:pt>
                <c:pt idx="6">
                  <c:v>Jokin muu, mikä</c:v>
                </c:pt>
                <c:pt idx="7">
                  <c:v>Koiralla ei ole ollut merkittäviä, pitkäkestoisia tai toistuvia mahavaivoja.</c:v>
                </c:pt>
              </c:strCache>
            </c:strRef>
          </c:cat>
          <c:val>
            <c:numRef>
              <c:f>Sheet0!$B$2:$B$9</c:f>
              <c:numCache>
                <c:formatCode>General</c:formatCode>
                <c:ptCount val="8"/>
                <c:pt idx="0">
                  <c:v>2.7E-2</c:v>
                </c:pt>
                <c:pt idx="1">
                  <c:v>2.7E-2</c:v>
                </c:pt>
                <c:pt idx="2">
                  <c:v>2.7E-2</c:v>
                </c:pt>
                <c:pt idx="3">
                  <c:v>0</c:v>
                </c:pt>
                <c:pt idx="4">
                  <c:v>2.7E-2</c:v>
                </c:pt>
                <c:pt idx="5">
                  <c:v>5.3999999999999999E-2</c:v>
                </c:pt>
                <c:pt idx="6">
                  <c:v>0</c:v>
                </c:pt>
                <c:pt idx="7">
                  <c:v>0.89200000000000002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68-475D-93E1-7E04CC62EE9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43664"/>
        <c:axId val="1"/>
      </c:barChart>
      <c:catAx>
        <c:axId val="112954366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4366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(KA:2.5, Hajonta:1.66) (Vastauksia:4)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0.5</c:v>
                </c:pt>
                <c:pt idx="1">
                  <c:v>0</c:v>
                </c:pt>
                <c:pt idx="2">
                  <c:v>0.25</c:v>
                </c:pt>
                <c:pt idx="3">
                  <c:v>0</c:v>
                </c:pt>
                <c:pt idx="4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FF-42C0-9C41-B2B81D5E3C7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42224"/>
        <c:axId val="1"/>
      </c:barChart>
      <c:catAx>
        <c:axId val="112954222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4222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(KA:1.92, Hajonta:0.27)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Sheet0!$A$2:$A$3</c:f>
              <c:strCache>
                <c:ptCount val="2"/>
                <c:pt idx="0">
                  <c:v>Koiralla on ollut ontumajaksoja tai liikuntavaikeuksia, jotka ovat olleet pitkäkestoisia ja/tai toistuvia ja joiden takia on hakeuduttu eläinlääkärin hoitoon.</c:v>
                </c:pt>
                <c:pt idx="1">
                  <c:v>Koiralla ei ole koskaan todettu merkittävää ontumaa tai liikuntavaikeuksia, lukuun ottamatta tassuhaavoja </c:v>
                </c:pt>
              </c:strCache>
            </c:strRef>
          </c:cat>
          <c:val>
            <c:numRef>
              <c:f>Sheet0!$B$2:$B$3</c:f>
              <c:numCache>
                <c:formatCode>General</c:formatCode>
                <c:ptCount val="2"/>
                <c:pt idx="0">
                  <c:v>8.1000000000000003E-2</c:v>
                </c:pt>
                <c:pt idx="1">
                  <c:v>0.91900000000000004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E7-4ACC-83DB-9F531D13666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483184"/>
        <c:axId val="1"/>
      </c:barChart>
      <c:catAx>
        <c:axId val="112948318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48318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(KA:13.59, Hajonta:1.73)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Sheet0!$A$2:$A$15</c:f>
              <c:strCache>
                <c:ptCount val="14"/>
                <c:pt idx="0">
                  <c:v>Kyynärnivelen kasvuhäiriö, kyynärniveldysplasia, ED (oireileva)</c:v>
                </c:pt>
                <c:pt idx="1">
                  <c:v>Lonkkanivelen kasvuhäiriö, lonkkaniveldysplasia, HD (oireileva)</c:v>
                </c:pt>
                <c:pt idx="2">
                  <c:v>Polven ristisidevaurio</c:v>
                </c:pt>
                <c:pt idx="3">
                  <c:v>Polvilumpion sijoiltaanmeno, patellaluksaatio (oireileva)</c:v>
                </c:pt>
                <c:pt idx="4">
                  <c:v>Irtopala nivelessä, osteokondroosi, OCD (oireileva)</c:v>
                </c:pt>
                <c:pt idx="5">
                  <c:v>Selän välilevytyrä, ”mäyräkoirahalvaus”</c:v>
                </c:pt>
                <c:pt idx="6">
                  <c:v>Spondyloosi, selkänikamien luusilloittuma (oireileva)</c:v>
                </c:pt>
                <c:pt idx="7">
                  <c:v>Oireilevia välimuotoisia selkänikamia (esim. välimuotoinen lanne-ristinikama)</c:v>
                </c:pt>
                <c:pt idx="8">
                  <c:v>Muu oireileva selkänikamien epämuodostuma (esim. perhosnikama tai puolinikama eli hemivertebra)</c:v>
                </c:pt>
                <c:pt idx="9">
                  <c:v>Selkänikamien poikkeava lukumäärä (oireita aiheuttava)</c:v>
                </c:pt>
                <c:pt idx="10">
                  <c:v>Nivelrikko</c:v>
                </c:pt>
                <c:pt idx="11">
                  <c:v>Oireileva kyynärnivelten inkongruenssi, nivelpintojen epäyhdenmukaisuus, INC</c:v>
                </c:pt>
                <c:pt idx="12">
                  <c:v>Jokin muu oireita aiheuttava tuki- ja liikuntaelinsairaus, mikä</c:v>
                </c:pt>
                <c:pt idx="13">
                  <c:v>Koiralla ei ole diagnosoitu mitään yllä olevista.</c:v>
                </c:pt>
              </c:strCache>
            </c:strRef>
          </c:cat>
          <c:val>
            <c:numRef>
              <c:f>Sheet0!$B$2:$B$15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2.7E-2</c:v>
                </c:pt>
                <c:pt idx="5">
                  <c:v>0</c:v>
                </c:pt>
                <c:pt idx="6">
                  <c:v>0</c:v>
                </c:pt>
                <c:pt idx="7">
                  <c:v>2.7E-2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0.94599999999999995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D3-4E80-A7BC-AE9B6384D47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487504"/>
        <c:axId val="1"/>
      </c:barChart>
      <c:catAx>
        <c:axId val="112948750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48750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(KA:3.0, Hajonta:2.0) (Vastauksia:1)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Pysynyt lieväoireisena hoidon tai lääkityksen avulla</c:v>
                </c:pt>
                <c:pt idx="1">
                  <c:v>Edellyttänyt leikkaushoitoa</c:v>
                </c:pt>
                <c:pt idx="2">
                  <c:v>Aiheuttanut koiralle ohimenevää, mutta pitkäkestoista haittaa (kipu, liikkumisen vaikeutuminen) ja elämänlaadun heikkenemistä</c:v>
                </c:pt>
                <c:pt idx="3">
                  <c:v>Aiheuttanut koiralle pysyvää haittaa (kipu, liikkumisen vaikeutuminen) ja elämänlaadun heikkenemistä</c:v>
                </c:pt>
                <c:pt idx="4">
                  <c:v>Rajoittanut pysyvästi koiran harrastuskäyttöä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9C-4631-B549-B6180A17630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481744"/>
        <c:axId val="1"/>
      </c:barChart>
      <c:catAx>
        <c:axId val="112948174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48174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(KA:3.0, Hajonta:1.0) (Vastauksia:2)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</c:v>
                </c:pt>
                <c:pt idx="1">
                  <c:v>0.5</c:v>
                </c:pt>
                <c:pt idx="2">
                  <c:v>0</c:v>
                </c:pt>
                <c:pt idx="3">
                  <c:v>0.5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CC-42B5-BCC5-0CDFF610EF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482224"/>
        <c:axId val="1"/>
      </c:barChart>
      <c:catAx>
        <c:axId val="112948222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48222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(KA:9.0, Hajonta:0.0)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Sheet0!$A$2:$A$10</c:f>
              <c:strCache>
                <c:ptCount val="9"/>
                <c:pt idx="0">
                  <c:v>Sydämen läppävuoto, myksomatoottinen läppäsairaus, endokardoosi, ”läppävika”, MMVD</c:v>
                </c:pt>
                <c:pt idx="1">
                  <c:v>Dilatoiva kardiomyopatia, DCM, sydänlihasrappeuma</c:v>
                </c:pt>
                <c:pt idx="2">
                  <c:v>Aortan ahtauma, subaorttastenoosi, SAS</c:v>
                </c:pt>
                <c:pt idx="3">
                  <c:v>Keuhkovaltimon ahtauma, pulmonaalistenoosi, PS</c:v>
                </c:pt>
                <c:pt idx="4">
                  <c:v>Avoin valtimotiehyt</c:v>
                </c:pt>
                <c:pt idx="5">
                  <c:v>Mitraali- tai trikuspidaaliläpän kehityshäiriö</c:v>
                </c:pt>
                <c:pt idx="6">
                  <c:v>Väliseinämäreikä</c:v>
                </c:pt>
                <c:pt idx="7">
                  <c:v>Jokin muu, mikä</c:v>
                </c:pt>
                <c:pt idx="8">
                  <c:v>Koiralla ei ole todettu sydänsairauksia.</c:v>
                </c:pt>
              </c:strCache>
            </c:strRef>
          </c:cat>
          <c:val>
            <c:numRef>
              <c:f>Sheet0!$B$2:$B$10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3-420F-92DC-9E97AD866F8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495664"/>
        <c:axId val="1"/>
      </c:barChart>
      <c:catAx>
        <c:axId val="112949566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49566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(KA:0.0, Hajonta:0.0) (Vastauksia:0)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4C-4B52-B279-CD51B032BAF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485584"/>
        <c:axId val="1"/>
      </c:barChart>
      <c:catAx>
        <c:axId val="112948558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48558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(KA:1.35, Hajonta:0.48)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Sheet0!$A$2:$A$3</c:f>
              <c:strCache>
                <c:ptCount val="2"/>
                <c:pt idx="0">
                  <c:v>Narttu</c:v>
                </c:pt>
                <c:pt idx="1">
                  <c:v>Uros</c:v>
                </c:pt>
              </c:strCache>
            </c:strRef>
          </c:cat>
          <c:val>
            <c:numRef>
              <c:f>Sheet0!$B$2:$B$3</c:f>
              <c:numCache>
                <c:formatCode>General</c:formatCode>
                <c:ptCount val="2"/>
                <c:pt idx="0">
                  <c:v>0.64900000000000002</c:v>
                </c:pt>
                <c:pt idx="1">
                  <c:v>0.35099999999999998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09-44E9-8EAF-B87B565B90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19664"/>
        <c:axId val="1"/>
      </c:barChart>
      <c:catAx>
        <c:axId val="112951966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1966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(KA:6.97, Hajonta:0.16)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Sheet0!$A$2:$A$8</c:f>
              <c:strCache>
                <c:ptCount val="7"/>
                <c:pt idx="0">
                  <c:v>Hengitystiet vaikuttavat ahtailta, hengitys tuhisee ja koira kuorsaa</c:v>
                </c:pt>
                <c:pt idx="1">
                  <c:v>Hengitys hankaloituu rasituksessa tai kuumalla säällä</c:v>
                </c:pt>
                <c:pt idx="2">
                  <c:v>Rasitus tai kiihtyminen aiheuttavat pitkän yskänpuuskan</c:v>
                </c:pt>
                <c:pt idx="3">
                  <c:v>Koiralla on ollut useita hengitystie- tai keuhkotulehduksia</c:v>
                </c:pt>
                <c:pt idx="4">
                  <c:v>Hengitysteitä on korjattu leikkauksella oireiden takia</c:v>
                </c:pt>
                <c:pt idx="5">
                  <c:v>Jokin muu, mikä</c:v>
                </c:pt>
                <c:pt idx="6">
                  <c:v>Ei havaittu. Koira hengittää vaivatta, hengitysäänet eivät kuulu levossa, eikä koira kuorsaa toistuvasti, tuhise tai rohise.</c:v>
                </c:pt>
              </c:strCache>
            </c:strRef>
          </c:cat>
          <c:val>
            <c:numRef>
              <c:f>Sheet0!$B$2:$B$8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2.7E-2</c:v>
                </c:pt>
                <c:pt idx="6">
                  <c:v>0.97299999999999998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61-4298-8453-6FF492D2FD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497104"/>
        <c:axId val="1"/>
      </c:barChart>
      <c:catAx>
        <c:axId val="112949710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49710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(KA:3.0, Hajonta:0.0) (Vastauksia:1)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71-4BC6-BB7F-03DFA024CEE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499504"/>
        <c:axId val="1"/>
      </c:barChart>
      <c:catAx>
        <c:axId val="112949950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49950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(KA:7.89, Hajonta:2.32)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Sheet0!$A$2:$A$10</c:f>
              <c:strCache>
                <c:ptCount val="9"/>
                <c:pt idx="0">
                  <c:v>Toistuvia virtsatietulehduksia</c:v>
                </c:pt>
                <c:pt idx="1">
                  <c:v>Kohtutulehdus: märkäkohtu, endometriitti, pyometra</c:v>
                </c:pt>
                <c:pt idx="2">
                  <c:v>Toistuva juoksukierron häiriö</c:v>
                </c:pt>
                <c:pt idx="3">
                  <c:v>Haitallisen voimakkaita valeraskausoireita</c:v>
                </c:pt>
                <c:pt idx="4">
                  <c:v>Eturauhasen laajentuma tai eturauhastulehdus</c:v>
                </c:pt>
                <c:pt idx="5">
                  <c:v>Virtsakiteitä tai virtsakiviä</c:v>
                </c:pt>
                <c:pt idx="6">
                  <c:v>Maitorauhaskasvaimia</c:v>
                </c:pt>
                <c:pt idx="7">
                  <c:v>Jokin muu, mikä</c:v>
                </c:pt>
                <c:pt idx="8">
                  <c:v>Koiralla ei ole todettu virtsateiden tai sukuelinten sairauksia.</c:v>
                </c:pt>
              </c:strCache>
            </c:strRef>
          </c:cat>
          <c:val>
            <c:numRef>
              <c:f>Sheet0!$B$2:$B$10</c:f>
              <c:numCache>
                <c:formatCode>General</c:formatCode>
                <c:ptCount val="9"/>
                <c:pt idx="0">
                  <c:v>0</c:v>
                </c:pt>
                <c:pt idx="1">
                  <c:v>0.108</c:v>
                </c:pt>
                <c:pt idx="2">
                  <c:v>0</c:v>
                </c:pt>
                <c:pt idx="3">
                  <c:v>2.7E-2</c:v>
                </c:pt>
                <c:pt idx="4">
                  <c:v>2.7E-2</c:v>
                </c:pt>
                <c:pt idx="5">
                  <c:v>0</c:v>
                </c:pt>
                <c:pt idx="6">
                  <c:v>5.3999999999999999E-2</c:v>
                </c:pt>
                <c:pt idx="7">
                  <c:v>0</c:v>
                </c:pt>
                <c:pt idx="8">
                  <c:v>0.78400000000000003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6F-43EE-A0B8-5D226D4E5AD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00944"/>
        <c:axId val="1"/>
      </c:barChart>
      <c:catAx>
        <c:axId val="112950094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0094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(KA:3.0, Hajonta:1.41) (Vastauksia:8)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0.125</c:v>
                </c:pt>
                <c:pt idx="1">
                  <c:v>0.375</c:v>
                </c:pt>
                <c:pt idx="2">
                  <c:v>0.125</c:v>
                </c:pt>
                <c:pt idx="3">
                  <c:v>0.125</c:v>
                </c:pt>
                <c:pt idx="4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A8-49C5-8E0C-BFB721A97ED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01424"/>
        <c:axId val="1"/>
      </c:barChart>
      <c:catAx>
        <c:axId val="112950142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0142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(KA:1.65, Hajonta:0.48)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Sheet0!$A$2:$A$3</c:f>
              <c:strCache>
                <c:ptCount val="2"/>
                <c:pt idx="0">
                  <c:v>On</c:v>
                </c:pt>
                <c:pt idx="1">
                  <c:v>Ei </c:v>
                </c:pt>
              </c:strCache>
            </c:strRef>
          </c:cat>
          <c:val>
            <c:numRef>
              <c:f>Sheet0!$B$2:$B$3</c:f>
              <c:numCache>
                <c:formatCode>General</c:formatCode>
                <c:ptCount val="2"/>
                <c:pt idx="0">
                  <c:v>0.35099999999999998</c:v>
                </c:pt>
                <c:pt idx="1">
                  <c:v>0.64900000000000002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FE-40E6-ABD7-A30E9EAE2FE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04784"/>
        <c:axId val="1"/>
      </c:barChart>
      <c:catAx>
        <c:axId val="112950478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0478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(KA:9.07, Hajonta:2.15) (Vastauksia:13)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Sheet0!$A$2:$A$11</c:f>
              <c:strCache>
                <c:ptCount val="10"/>
                <c:pt idx="0">
                  <c:v>Narttu ei ole tullut kantavaksi useista eri uroksilla tehdyistä astutuksista huolimatta</c:v>
                </c:pt>
                <c:pt idx="1">
                  <c:v>Narttu tuli kantavaksi vasta usean yrityksen (eri juoksuista) jälkeen</c:v>
                </c:pt>
                <c:pt idx="2">
                  <c:v>Narttu ei ole antanut yhdenkään uroksen astua</c:v>
                </c:pt>
                <c:pt idx="3">
                  <c:v>Uros ei ole halunnut astua, vaikka astutusta on yritetty eri nartuilla, eri ajankohtina ja erilaisissa tilanteissa</c:v>
                </c:pt>
                <c:pt idx="4">
                  <c:v>Jouduttu turvautumaan keinosiemennykseen, koska luonnollinen astutus ei onnistu</c:v>
                </c:pt>
                <c:pt idx="5">
                  <c:v>Narttu on tarvinnut keisarileikkauksen, koska synnytys ei ole muuten onnistunut</c:v>
                </c:pt>
                <c:pt idx="6">
                  <c:v>Keisarileikkaus on tehty varmuuden vuoksi</c:v>
                </c:pt>
                <c:pt idx="7">
                  <c:v>Jokin muu, mikä (tähän voit kirjoittaa myös esim. nartun hoivavietissä esiintyvistä puutteista)</c:v>
                </c:pt>
                <c:pt idx="8">
                  <c:v>En osaa sanoa</c:v>
                </c:pt>
                <c:pt idx="9">
                  <c:v>Koiran jalostuskäytössä tai lisääntymisessä ei ole havaittu ongelmia</c:v>
                </c:pt>
              </c:strCache>
            </c:strRef>
          </c:cat>
          <c:val>
            <c:numRef>
              <c:f>Sheet0!$B$2:$B$11</c:f>
              <c:numCache>
                <c:formatCode>General</c:formatCode>
                <c:ptCount val="10"/>
                <c:pt idx="0">
                  <c:v>0</c:v>
                </c:pt>
                <c:pt idx="1">
                  <c:v>7.6999999999999999E-2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7.6999999999999999E-2</c:v>
                </c:pt>
                <c:pt idx="7">
                  <c:v>7.6999999999999999E-2</c:v>
                </c:pt>
                <c:pt idx="8">
                  <c:v>0</c:v>
                </c:pt>
                <c:pt idx="9">
                  <c:v>0.84599999999999997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8E-42F0-9C49-595176B5E36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09584"/>
        <c:axId val="1"/>
      </c:barChart>
      <c:catAx>
        <c:axId val="112950958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0958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(KA:1.76, Hajonta:0.43)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Sheet0!$A$2:$A$3</c:f>
              <c:strCache>
                <c:ptCount val="2"/>
                <c:pt idx="0">
                  <c:v>On</c:v>
                </c:pt>
                <c:pt idx="1">
                  <c:v>Ei</c:v>
                </c:pt>
              </c:strCache>
            </c:strRef>
          </c:cat>
          <c:val>
            <c:numRef>
              <c:f>Sheet0!$B$2:$B$3</c:f>
              <c:numCache>
                <c:formatCode>General</c:formatCode>
                <c:ptCount val="2"/>
                <c:pt idx="0">
                  <c:v>0.24299999999999999</c:v>
                </c:pt>
                <c:pt idx="1">
                  <c:v>0.75700000000000001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2B-4C59-BEC6-FEBE3CC4E0E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57952"/>
        <c:axId val="1"/>
      </c:barChart>
      <c:catAx>
        <c:axId val="114295795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5795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(KA:3.92, Hajonta:3.22) (Vastauksia:9)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Sheet0!$A$2:$A$10</c:f>
              <c:strCache>
                <c:ptCount val="9"/>
                <c:pt idx="0">
                  <c:v>Sairauksia ennaltaehkäisevänä toimenpiteenä</c:v>
                </c:pt>
                <c:pt idx="1">
                  <c:v>Kohtutulehduksen takia</c:v>
                </c:pt>
                <c:pt idx="2">
                  <c:v>Utarekasvainten takia</c:v>
                </c:pt>
                <c:pt idx="3">
                  <c:v>Haitallisen voimakkaiden valeraskausoireiden takia</c:v>
                </c:pt>
                <c:pt idx="4">
                  <c:v>Eturauhaslaajentuman tai eturauhastulehduksen takia</c:v>
                </c:pt>
                <c:pt idx="5">
                  <c:v>Kiveskasvaimen takia</c:v>
                </c:pt>
                <c:pt idx="6">
                  <c:v>Luonteen tai käytöksen ongelman takia (esim. sisällemerkkailu, aggressiivisuus, valeraskaudet)</c:v>
                </c:pt>
                <c:pt idx="7">
                  <c:v>Käytännön syistä arkielämän helpottamiseksi</c:v>
                </c:pt>
                <c:pt idx="8">
                  <c:v>Jokin muu syy, mikä</c:v>
                </c:pt>
              </c:strCache>
            </c:strRef>
          </c:cat>
          <c:val>
            <c:numRef>
              <c:f>Sheet0!$B$2:$B$10</c:f>
              <c:numCache>
                <c:formatCode>General</c:formatCode>
                <c:ptCount val="9"/>
                <c:pt idx="0">
                  <c:v>0.55600000000000005</c:v>
                </c:pt>
                <c:pt idx="1">
                  <c:v>0.222</c:v>
                </c:pt>
                <c:pt idx="2">
                  <c:v>0</c:v>
                </c:pt>
                <c:pt idx="3">
                  <c:v>0.222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0.222</c:v>
                </c:pt>
                <c:pt idx="8">
                  <c:v>0.222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DD-406D-B3EE-9B5E585A65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56512"/>
        <c:axId val="1"/>
      </c:barChart>
      <c:catAx>
        <c:axId val="114295651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5651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(KA:6.0, Hajonta:0.0) (Vastauksia:1)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Sheet0!$A$2:$A$10</c:f>
              <c:strCache>
                <c:ptCount val="9"/>
                <c:pt idx="0">
                  <c:v>Haitallisen dominoiva käytös</c:v>
                </c:pt>
                <c:pt idx="1">
                  <c:v>Aggressiivisuus ihmisiä kohtaan</c:v>
                </c:pt>
                <c:pt idx="2">
                  <c:v>Aggressiivisuus toisia koiria kohtaan</c:v>
                </c:pt>
                <c:pt idx="3">
                  <c:v>Rauhattomuus, ylivilkkaus</c:v>
                </c:pt>
                <c:pt idx="4">
                  <c:v>Yliseksuaalisuus (uros)</c:v>
                </c:pt>
                <c:pt idx="5">
                  <c:v>Valeraskaudet (narttu)</c:v>
                </c:pt>
                <c:pt idx="6">
                  <c:v>Karkailu</c:v>
                </c:pt>
                <c:pt idx="7">
                  <c:v>Merkkailu, pissaaminen sisätiloissa</c:v>
                </c:pt>
                <c:pt idx="8">
                  <c:v>Jokin muu syy, mikä</c:v>
                </c:pt>
              </c:strCache>
            </c:strRef>
          </c:cat>
          <c:val>
            <c:numRef>
              <c:f>Sheet0!$B$2:$B$10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9D-42EC-85E4-E9010DF57D9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55552"/>
        <c:axId val="1"/>
      </c:barChart>
      <c:catAx>
        <c:axId val="114295555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5555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(KA:1.17, Hajonta:0.37) (Vastauksia:6)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Sheet0!$A$2:$A$4</c:f>
              <c:strCache>
                <c:ptCount val="3"/>
                <c:pt idx="0">
                  <c:v>Kyllä</c:v>
                </c:pt>
                <c:pt idx="1">
                  <c:v>Ei</c:v>
                </c:pt>
                <c:pt idx="2">
                  <c:v>En osaa sanoa</c:v>
                </c:pt>
              </c:strCache>
            </c:strRef>
          </c:cat>
          <c:val>
            <c:numRef>
              <c:f>Sheet0!$B$2:$B$4</c:f>
              <c:numCache>
                <c:formatCode>General</c:formatCode>
                <c:ptCount val="3"/>
                <c:pt idx="0">
                  <c:v>0.83299999999999996</c:v>
                </c:pt>
                <c:pt idx="1">
                  <c:v>0.16700000000000001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F0-404A-BCCE-A455D53910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44992"/>
        <c:axId val="1"/>
      </c:barChart>
      <c:catAx>
        <c:axId val="114294499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4499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(KA:3.65, Hajonta:1.47)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Sheet0!$A$2:$A$7</c:f>
              <c:strCache>
                <c:ptCount val="6"/>
                <c:pt idx="0">
                  <c:v>Alle vuosi</c:v>
                </c:pt>
                <c:pt idx="1">
                  <c:v>1-2 vuotta</c:v>
                </c:pt>
                <c:pt idx="2">
                  <c:v>3-4 vuotta</c:v>
                </c:pt>
                <c:pt idx="3">
                  <c:v>5-6 vuotta</c:v>
                </c:pt>
                <c:pt idx="4">
                  <c:v>7 vuotta tai enemmän</c:v>
                </c:pt>
                <c:pt idx="5">
                  <c:v>Koira on jo kuollut</c:v>
                </c:pt>
              </c:strCache>
            </c:strRef>
          </c:cat>
          <c:val>
            <c:numRef>
              <c:f>Sheet0!$B$2:$B$7</c:f>
              <c:numCache>
                <c:formatCode>General</c:formatCode>
                <c:ptCount val="6"/>
                <c:pt idx="0">
                  <c:v>2.7E-2</c:v>
                </c:pt>
                <c:pt idx="1">
                  <c:v>0.24299999999999999</c:v>
                </c:pt>
                <c:pt idx="2">
                  <c:v>0.27</c:v>
                </c:pt>
                <c:pt idx="3">
                  <c:v>0.13500000000000001</c:v>
                </c:pt>
                <c:pt idx="4">
                  <c:v>0.16200000000000001</c:v>
                </c:pt>
                <c:pt idx="5">
                  <c:v>0.16200000000000001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7B-4AB9-8831-66BC70FA2F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26864"/>
        <c:axId val="1"/>
      </c:barChart>
      <c:catAx>
        <c:axId val="112952686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2686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(KA:8.49, Hajonta:2.82)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Sheet0!$A$2:$A$11</c:f>
              <c:strCache>
                <c:ptCount val="10"/>
                <c:pt idx="0">
                  <c:v>Arkuutta tai pelkoa</c:v>
                </c:pt>
                <c:pt idx="1">
                  <c:v>Vihaisuutta ihmisiä kohtaan</c:v>
                </c:pt>
                <c:pt idx="2">
                  <c:v>Vihaisuutta toisia koiria kohtaan</c:v>
                </c:pt>
                <c:pt idx="3">
                  <c:v>Arvaamattomuutta</c:v>
                </c:pt>
                <c:pt idx="4">
                  <c:v>Eroahdistusta</c:v>
                </c:pt>
                <c:pt idx="5">
                  <c:v>Stereotyyppistä käyttäytymistä</c:v>
                </c:pt>
                <c:pt idx="6">
                  <c:v>Yliseksuaalisuutta (uros)</c:v>
                </c:pt>
                <c:pt idx="7">
                  <c:v>Sisäsiisteyden puutetta</c:v>
                </c:pt>
                <c:pt idx="8">
                  <c:v>Jokin muu jokapäiväistä elämää hankaloittava ongelma käytöksessä, mikä</c:v>
                </c:pt>
                <c:pt idx="9">
                  <c:v>Koiralla ei esiinny tällaisia käytösongelmia.</c:v>
                </c:pt>
              </c:strCache>
            </c:strRef>
          </c:cat>
          <c:val>
            <c:numRef>
              <c:f>Sheet0!$B$2:$B$11</c:f>
              <c:numCache>
                <c:formatCode>General</c:formatCode>
                <c:ptCount val="10"/>
                <c:pt idx="0">
                  <c:v>2.7E-2</c:v>
                </c:pt>
                <c:pt idx="1">
                  <c:v>5.3999999999999999E-2</c:v>
                </c:pt>
                <c:pt idx="2">
                  <c:v>5.3999999999999999E-2</c:v>
                </c:pt>
                <c:pt idx="3">
                  <c:v>8.1000000000000003E-2</c:v>
                </c:pt>
                <c:pt idx="4">
                  <c:v>0</c:v>
                </c:pt>
                <c:pt idx="5">
                  <c:v>2.7E-2</c:v>
                </c:pt>
                <c:pt idx="6">
                  <c:v>2.7E-2</c:v>
                </c:pt>
                <c:pt idx="7">
                  <c:v>0</c:v>
                </c:pt>
                <c:pt idx="8">
                  <c:v>2.7E-2</c:v>
                </c:pt>
                <c:pt idx="9">
                  <c:v>0.86499999999999999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95-4B8A-A24F-1D6CC1E1529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44512"/>
        <c:axId val="1"/>
      </c:barChart>
      <c:catAx>
        <c:axId val="114294451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4451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(KA:7.0, Hajonta:0.0)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Sheet0!$A$2:$A$8</c:f>
              <c:strCache>
                <c:ptCount val="7"/>
                <c:pt idx="0">
                  <c:v>Kuurous tai kuulon alentuma</c:v>
                </c:pt>
                <c:pt idx="1">
                  <c:v>Syringomyelia</c:v>
                </c:pt>
                <c:pt idx="2">
                  <c:v>Epilepsia</c:v>
                </c:pt>
                <c:pt idx="3">
                  <c:v>Muu epilepsian tapainen kouristelutaipumus, poissaolokohtaus tai tärinäkohtauksia</c:v>
                </c:pt>
                <c:pt idx="4">
                  <c:v>Selkäydinrappeuma, degeneratiivinen myelopatia (DM)</c:v>
                </c:pt>
                <c:pt idx="5">
                  <c:v>Jokin muu, mikä</c:v>
                </c:pt>
                <c:pt idx="6">
                  <c:v>Koiralla ei ole todettu hermostollisia sairauksia.</c:v>
                </c:pt>
              </c:strCache>
            </c:strRef>
          </c:cat>
          <c:val>
            <c:numRef>
              <c:f>Sheet0!$B$2:$B$8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5A-454D-8D76-84CC266515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60832"/>
        <c:axId val="1"/>
      </c:barChart>
      <c:catAx>
        <c:axId val="114296083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6083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(KA:0.0, Hajonta:0.0) (Vastauksia:0)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D8-4CDC-920B-8F9878B5BB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62752"/>
        <c:axId val="1"/>
      </c:barChart>
      <c:catAx>
        <c:axId val="114296275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6275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(KA:4.97, Hajonta:0.16)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Maksan vajaatoiminta, "maksavika"</c:v>
                </c:pt>
                <c:pt idx="1">
                  <c:v>Munuaisten vajaatoiminta, "munuaisvika"</c:v>
                </c:pt>
                <c:pt idx="2">
                  <c:v>Haiman vajaatoiminta, "EPI"</c:v>
                </c:pt>
                <c:pt idx="3">
                  <c:v>Jokin muu, mikä</c:v>
                </c:pt>
                <c:pt idx="4">
                  <c:v>Koiralla ei ole todettu sisäelinten sairauksia.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2.7E-2</c:v>
                </c:pt>
                <c:pt idx="4">
                  <c:v>0.97299999999999998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4D-47BF-80FA-BB7ABBC3A89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49312"/>
        <c:axId val="1"/>
      </c:barChart>
      <c:catAx>
        <c:axId val="114294931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4931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(KA:5.0, Hajonta:0.0) (Vastauksia:1)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2F-48CC-A85E-3534017625A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64672"/>
        <c:axId val="1"/>
      </c:barChart>
      <c:catAx>
        <c:axId val="114296467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6467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(KA:5.84, Hajonta:0.82)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Sheet0!$A$2:$A$7</c:f>
              <c:strCache>
                <c:ptCount val="6"/>
                <c:pt idx="0">
                  <c:v>Sokeritauti, "diabetes mellitus"</c:v>
                </c:pt>
                <c:pt idx="1">
                  <c:v>Kilpirauhasen vajaatoiminta, hypotyreoosi</c:v>
                </c:pt>
                <c:pt idx="2">
                  <c:v>Cushingin tauti, lisämunuaiskuoren liikatoiminta</c:v>
                </c:pt>
                <c:pt idx="3">
                  <c:v>Addisonin tauti, lisämunuaiskuoren vajaatoiminta</c:v>
                </c:pt>
                <c:pt idx="4">
                  <c:v>Jokin muu, mikä</c:v>
                </c:pt>
                <c:pt idx="5">
                  <c:v>Koiralla ei ole todettu hormonaalisia sairauksia.</c:v>
                </c:pt>
              </c:strCache>
            </c:strRef>
          </c:cat>
          <c:val>
            <c:numRef>
              <c:f>Sheet0!$B$2:$B$7</c:f>
              <c:numCache>
                <c:formatCode>General</c:formatCode>
                <c:ptCount val="6"/>
                <c:pt idx="0">
                  <c:v>2.7E-2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2.7E-2</c:v>
                </c:pt>
                <c:pt idx="5">
                  <c:v>0.94599999999999995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A5-435D-ADDF-1983521CB4C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66592"/>
        <c:axId val="1"/>
      </c:barChart>
      <c:catAx>
        <c:axId val="114296659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6659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(KA:4.0, Hajonta:1.0) (Vastauksia:2)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0.5</c:v>
                </c:pt>
                <c:pt idx="3">
                  <c:v>0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D5-4420-BFE8-E5AB9ED981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72352"/>
        <c:axId val="1"/>
      </c:barChart>
      <c:catAx>
        <c:axId val="114297235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7235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(KA:13.73, Hajonta:1.46)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Sheet0!$A$2:$A$15</c:f>
              <c:strCache>
                <c:ptCount val="14"/>
                <c:pt idx="0">
                  <c:v>IMHA, immuunihemolyyttinen anemia</c:v>
                </c:pt>
                <c:pt idx="1">
                  <c:v>Verenvuototaipumus, trombosytopenia</c:v>
                </c:pt>
                <c:pt idx="2">
                  <c:v>SLO, symmetrical lupoid onychodystrophy (kynsisairaus)</c:v>
                </c:pt>
                <c:pt idx="3">
                  <c:v>Pannus/plasmooma, krooninen pinnallinen sarveiskalvon tulehdus</c:v>
                </c:pt>
                <c:pt idx="4">
                  <c:v>Perianaalifistelia, anaalifurunkuloosi, perianaalikudosten tulehdustila</c:v>
                </c:pt>
                <c:pt idx="5">
                  <c:v>Vaskuliitti, verisuonitulehdus</c:v>
                </c:pt>
                <c:pt idx="6">
                  <c:v>SLE, systeeminen lupus erytematosus</c:v>
                </c:pt>
                <c:pt idx="7">
                  <c:v>Perinnöllinen hepatiitti</c:v>
                </c:pt>
                <c:pt idx="8">
                  <c:v>SRMA, steroidiresponsiivinen meningiitti-arteriitti, aivokalvojen immuunivälitteinen tulehdus</c:v>
                </c:pt>
                <c:pt idx="9">
                  <c:v>Mastikatorinen myosiitti, purulihasten immuunivälitteinen tulehdus</c:v>
                </c:pt>
                <c:pt idx="10">
                  <c:v>Tulehduksellinen suolistosairaus, IBD, inflammatory bowel disease</c:v>
                </c:pt>
                <c:pt idx="11">
                  <c:v>Jokin muu, mikä</c:v>
                </c:pt>
                <c:pt idx="12">
                  <c:v>Koiralla epäillään tällaista sairautta, mutta varmaa diagnoosia ei ole tehty</c:v>
                </c:pt>
                <c:pt idx="13">
                  <c:v>Koiralla ei ole todettu immuuniperäisiä sairauksia.</c:v>
                </c:pt>
              </c:strCache>
            </c:strRef>
          </c:cat>
          <c:val>
            <c:numRef>
              <c:f>Sheet0!$B$2:$B$15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2.7E-2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2.7E-2</c:v>
                </c:pt>
                <c:pt idx="13">
                  <c:v>0.94599999999999995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58-4FD7-B2EB-4ED17C47E5B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68992"/>
        <c:axId val="1"/>
      </c:barChart>
      <c:catAx>
        <c:axId val="114296899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6899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(KA:2.5, Hajonta:1.5) (Vastauksia:2)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0.5</c:v>
                </c:pt>
                <c:pt idx="1">
                  <c:v>0</c:v>
                </c:pt>
                <c:pt idx="2">
                  <c:v>0</c:v>
                </c:pt>
                <c:pt idx="3">
                  <c:v>0.5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7A-47C1-B00C-78A3228DF4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71872"/>
        <c:axId val="1"/>
      </c:barChart>
      <c:catAx>
        <c:axId val="114297187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7187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(KA:8.84, Hajonta:0.49)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Sheet0!$A$2:$A$10</c:f>
              <c:strCache>
                <c:ptCount val="9"/>
                <c:pt idx="0">
                  <c:v>Imusolmukesyöpä, lymfosarkooma, maligni lymfooma</c:v>
                </c:pt>
                <c:pt idx="1">
                  <c:v>Verisuonten kasvain, hemangiosarkooma</c:v>
                </c:pt>
                <c:pt idx="2">
                  <c:v>Perna- tai maksakasvain</c:v>
                </c:pt>
                <c:pt idx="3">
                  <c:v>Ihokasvain, hyvänlaatuinen</c:v>
                </c:pt>
                <c:pt idx="4">
                  <c:v>Ihokasvain, pahanlaatuinen</c:v>
                </c:pt>
                <c:pt idx="5">
                  <c:v>Luukasvain</c:v>
                </c:pt>
                <c:pt idx="6">
                  <c:v>Maitorauhaskasvain</c:v>
                </c:pt>
                <c:pt idx="7">
                  <c:v>Jokin muu, mikä</c:v>
                </c:pt>
                <c:pt idx="8">
                  <c:v>Koiralla ei ole todettu kasvainsairauksia.</c:v>
                </c:pt>
              </c:strCache>
            </c:strRef>
          </c:cat>
          <c:val>
            <c:numRef>
              <c:f>Sheet0!$B$2:$B$10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5.3999999999999999E-2</c:v>
                </c:pt>
                <c:pt idx="7">
                  <c:v>5.3999999999999999E-2</c:v>
                </c:pt>
                <c:pt idx="8">
                  <c:v>0.91900000000000004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0A-4200-BE1F-C11BCCF0221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86752"/>
        <c:axId val="1"/>
      </c:barChart>
      <c:catAx>
        <c:axId val="114298675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8675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(KA:4.0, Hajonta:0.0) (Vastauksia:6)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Sheet0!$A$2:$A$12</c:f>
              <c:strCache>
                <c:ptCount val="11"/>
                <c:pt idx="0">
                  <c:v>Alle vuoden ikäiseksi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6-7</c:v>
                </c:pt>
                <c:pt idx="7">
                  <c:v>8-9</c:v>
                </c:pt>
                <c:pt idx="8">
                  <c:v>10-11</c:v>
                </c:pt>
                <c:pt idx="9">
                  <c:v>12-13</c:v>
                </c:pt>
                <c:pt idx="10">
                  <c:v>14-vuotiaaksi tai vanhemmaksi</c:v>
                </c:pt>
              </c:strCache>
            </c:strRef>
          </c:cat>
          <c:val>
            <c:numRef>
              <c:f>Sheet0!$B$2:$B$12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0.16700000000000001</c:v>
                </c:pt>
                <c:pt idx="5">
                  <c:v>0</c:v>
                </c:pt>
                <c:pt idx="6">
                  <c:v>0</c:v>
                </c:pt>
                <c:pt idx="7">
                  <c:v>0.5</c:v>
                </c:pt>
                <c:pt idx="8">
                  <c:v>0</c:v>
                </c:pt>
                <c:pt idx="9">
                  <c:v>0.16700000000000001</c:v>
                </c:pt>
                <c:pt idx="10">
                  <c:v>0.16700000000000001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A8-4712-9E2F-B6CE08EF0E9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15344"/>
        <c:axId val="1"/>
      </c:barChart>
      <c:catAx>
        <c:axId val="112951534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1534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(KA:2.0, Hajonta:0.0) (Vastauksia:1)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Sheet0!$A$2:$A$4</c:f>
              <c:strCache>
                <c:ptCount val="3"/>
                <c:pt idx="0">
                  <c:v>Hyvänlaatuinen</c:v>
                </c:pt>
                <c:pt idx="1">
                  <c:v>Pahanlaatuinen</c:v>
                </c:pt>
                <c:pt idx="2">
                  <c:v>Ei tiedossa</c:v>
                </c:pt>
              </c:strCache>
            </c:strRef>
          </c:cat>
          <c:val>
            <c:numRef>
              <c:f>Sheet0!$B$2:$B$4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47-446A-93C4-B8B0572994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80992"/>
        <c:axId val="1"/>
      </c:barChart>
      <c:catAx>
        <c:axId val="114298099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8099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(KA:5.0, Hajonta:0.0) (Vastauksia:1)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C5-4607-B5F5-1EC04CD648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90112"/>
        <c:axId val="1"/>
      </c:barChart>
      <c:catAx>
        <c:axId val="114299011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9011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(KA:1.7, Hajonta:0.46)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Sheet0!$A$2:$A$3</c:f>
              <c:strCache>
                <c:ptCount val="2"/>
                <c:pt idx="0">
                  <c:v>On</c:v>
                </c:pt>
                <c:pt idx="1">
                  <c:v>Ei</c:v>
                </c:pt>
              </c:strCache>
            </c:strRef>
          </c:cat>
          <c:val>
            <c:numRef>
              <c:f>Sheet0!$B$2:$B$3</c:f>
              <c:numCache>
                <c:formatCode>General</c:formatCode>
                <c:ptCount val="2"/>
                <c:pt idx="0">
                  <c:v>0.29699999999999999</c:v>
                </c:pt>
                <c:pt idx="1">
                  <c:v>0.70299999999999996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C6-4998-B10E-2C76592625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83392"/>
        <c:axId val="1"/>
      </c:barChart>
      <c:catAx>
        <c:axId val="114298339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8339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(KA:1.32, Hajonta:0.66)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Sheet0!$A$2:$A$4</c:f>
              <c:strCache>
                <c:ptCount val="3"/>
                <c:pt idx="0">
                  <c:v>Kyllä</c:v>
                </c:pt>
                <c:pt idx="1">
                  <c:v>Ei, koira on ollut terveempi kuin osasin odottaa</c:v>
                </c:pt>
                <c:pt idx="2">
                  <c:v>Ei, koira on sairastanut enemmän kuin odotin</c:v>
                </c:pt>
              </c:strCache>
            </c:strRef>
          </c:cat>
          <c:val>
            <c:numRef>
              <c:f>Sheet0!$B$2:$B$4</c:f>
              <c:numCache>
                <c:formatCode>General</c:formatCode>
                <c:ptCount val="3"/>
                <c:pt idx="0">
                  <c:v>0.78400000000000003</c:v>
                </c:pt>
                <c:pt idx="1">
                  <c:v>0.108</c:v>
                </c:pt>
                <c:pt idx="2">
                  <c:v>0.108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D9-457F-82EB-C8A649D1C76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78112"/>
        <c:axId val="1"/>
      </c:barChart>
      <c:catAx>
        <c:axId val="114297811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7811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(KA:1.38, Hajonta:0.71)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Sheet0!$A$2:$A$5</c:f>
              <c:strCache>
                <c:ptCount val="4"/>
                <c:pt idx="0">
                  <c:v>Koira on aina ollut terve ja hyvinvoiva.</c:v>
                </c:pt>
                <c:pt idx="1">
                  <c:v>Koiralla ei ole ollut merkittävästi sairauksia.</c:v>
                </c:pt>
                <c:pt idx="2">
                  <c:v>Koira on sairastanut melko paljon, mutta sairaus/sairaudet eivät ole haitanneet sen arkielämää, hyvinvointia ja elämänlaatua  tai ovat olleet lyhytkestoisia.</c:v>
                </c:pt>
                <c:pt idx="3">
                  <c:v>Koira on sairastanut paljon ja/tai sairaudet ovat vaikuttaneet merkittävästi sen hyvinvointiin ja elämänlaatuun.</c:v>
                </c:pt>
              </c:strCache>
            </c:strRef>
          </c:cat>
          <c:val>
            <c:numRef>
              <c:f>Sheet0!$B$2:$B$5</c:f>
              <c:numCache>
                <c:formatCode>General</c:formatCode>
                <c:ptCount val="4"/>
                <c:pt idx="0">
                  <c:v>0.73</c:v>
                </c:pt>
                <c:pt idx="1">
                  <c:v>0.189</c:v>
                </c:pt>
                <c:pt idx="2">
                  <c:v>5.3999999999999999E-2</c:v>
                </c:pt>
                <c:pt idx="3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AA-48FC-9DE3-ECDA840DC5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42975712"/>
        <c:axId val="1"/>
      </c:barChart>
      <c:catAx>
        <c:axId val="1142975712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42975712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(KA:8.57, Hajonta:1.37)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Sheet0!$A$2:$A$10</c:f>
              <c:strCache>
                <c:ptCount val="9"/>
                <c:pt idx="0">
                  <c:v>Synnynnäinen sydänvika</c:v>
                </c:pt>
                <c:pt idx="1">
                  <c:v>Piilokives, laskeutumaton kives (ei ole laskeutunut kivespussiin 6 kk mennessä)</c:v>
                </c:pt>
                <c:pt idx="2">
                  <c:v>Virheellinen purenta</c:v>
                </c:pt>
                <c:pt idx="3">
                  <c:v>Pysyvän hampaan puutos</c:v>
                </c:pt>
                <c:pt idx="4">
                  <c:v>Napatyrä</c:v>
                </c:pt>
                <c:pt idx="5">
                  <c:v>Nivustyrä</c:v>
                </c:pt>
                <c:pt idx="6">
                  <c:v>Häntämutka</c:v>
                </c:pt>
                <c:pt idx="7">
                  <c:v>Jokin muu, mikä</c:v>
                </c:pt>
                <c:pt idx="8">
                  <c:v>Ei synnynnäisiä vikoja</c:v>
                </c:pt>
              </c:strCache>
            </c:strRef>
          </c:cat>
          <c:val>
            <c:numRef>
              <c:f>Sheet0!$B$2:$B$10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8.1000000000000003E-2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2.7E-2</c:v>
                </c:pt>
                <c:pt idx="8">
                  <c:v>0.89200000000000002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2C-4280-96B3-6D418656B6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21584"/>
        <c:axId val="1"/>
      </c:barChart>
      <c:catAx>
        <c:axId val="112952158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2158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(KA:6.89, Hajonta:0.51) (Vastauksia:37)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Sheet0!$A$2:$A$8</c:f>
              <c:strCache>
                <c:ptCount val="7"/>
                <c:pt idx="0">
                  <c:v>Toistuva tai jatkuva ihon kutina, hilseily tai punoitus ilman selvää syytä</c:v>
                </c:pt>
                <c:pt idx="1">
                  <c:v>Toistuva tai jatkuva tassujen kutina, nuoleminen, punoitus tai tulehdus, "furunkuloosi"</c:v>
                </c:pt>
                <c:pt idx="2">
                  <c:v>Toistuvia tai kroonisia ulkokorvan tulehduksia</c:v>
                </c:pt>
                <c:pt idx="3">
                  <c:v>Toistuvia paikallisia märkiviä ihotulehduksia (hot spot)</c:v>
                </c:pt>
                <c:pt idx="4">
                  <c:v>Todettu demodikoosi, "sikaripunkki"</c:v>
                </c:pt>
                <c:pt idx="5">
                  <c:v>Jokin muu, mikä</c:v>
                </c:pt>
                <c:pt idx="6">
                  <c:v>Ei ole todettu merkittäviä tai toistuvia iho-oireita, pitempiaikaista kutinaa, ihotulehduksia, korvatulehduksia tai tassujen oireita.</c:v>
                </c:pt>
              </c:strCache>
            </c:strRef>
          </c:cat>
          <c:val>
            <c:numRef>
              <c:f>Sheet0!$B$2:$B$8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2.7E-2</c:v>
                </c:pt>
                <c:pt idx="4">
                  <c:v>0</c:v>
                </c:pt>
                <c:pt idx="5">
                  <c:v>2.7E-2</c:v>
                </c:pt>
                <c:pt idx="6">
                  <c:v>0.94599999999999995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70-4A03-9D41-09687CC80B0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11984"/>
        <c:axId val="1"/>
      </c:barChart>
      <c:catAx>
        <c:axId val="112951198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1198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(KA:2.5, Hajonta:1.5) (Vastauksia:2)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Alle vuoden iässä</c:v>
                </c:pt>
                <c:pt idx="1">
                  <c:v>1-2-vuotiaana</c:v>
                </c:pt>
                <c:pt idx="2">
                  <c:v>3-4-vuotiaana</c:v>
                </c:pt>
                <c:pt idx="3">
                  <c:v>5-6-vuotiaana</c:v>
                </c:pt>
                <c:pt idx="4">
                  <c:v>7-vuotiaana tai myöhemmin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0.5</c:v>
                </c:pt>
                <c:pt idx="1">
                  <c:v>0</c:v>
                </c:pt>
                <c:pt idx="2">
                  <c:v>0</c:v>
                </c:pt>
                <c:pt idx="3">
                  <c:v>0.5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81-460F-860C-D45A704259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30704"/>
        <c:axId val="1"/>
      </c:barChart>
      <c:catAx>
        <c:axId val="112953070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3070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(KA:1.67, Hajonta:0.47) (Vastauksia:2)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Sheet0!$A$2:$A$4</c:f>
              <c:strCache>
                <c:ptCount val="3"/>
                <c:pt idx="0">
                  <c:v>Voimakkaampaa tai yleisempää tiettyyn vuodenaikaan</c:v>
                </c:pt>
                <c:pt idx="1">
                  <c:v>Samanlaista ympäri vuoden</c:v>
                </c:pt>
                <c:pt idx="2">
                  <c:v>Selvästi ruokavalioon liittyvää</c:v>
                </c:pt>
              </c:strCache>
            </c:strRef>
          </c:cat>
          <c:val>
            <c:numRef>
              <c:f>Sheet0!$B$2:$B$4</c:f>
              <c:numCache>
                <c:formatCode>General</c:formatCode>
                <c:ptCount val="3"/>
                <c:pt idx="0">
                  <c:v>0.5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77-42BE-9BCA-EA8BD2EA8C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41264"/>
        <c:axId val="1"/>
      </c:barChart>
      <c:catAx>
        <c:axId val="112954126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4126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i-FI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Sheet0!$B$1</c:f>
              <c:strCache>
                <c:ptCount val="1"/>
                <c:pt idx="0">
                  <c:v>alaskanmalamuutti (KA:2.33, Hajonta:1.25) (Vastauksia:2)</c:v>
                </c:pt>
              </c:strCache>
            </c:strRef>
          </c:tx>
          <c:invertIfNegative val="0"/>
          <c:dLbls>
            <c:numFmt formatCode="0.0\ %;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Sheet0!$A$2:$A$6</c:f>
              <c:strCache>
                <c:ptCount val="5"/>
                <c:pt idx="0">
                  <c:v>Toistuvilla tai pitkillä antibioottilääkityksillä           </c:v>
                </c:pt>
                <c:pt idx="1">
                  <c:v>Allergia- tai atopialääkityksillä (esim. kortikosteroidit, siklosporiini, oklasitinibi (Apoquell), kutinaa estävä vasta-aine (Cytopoint) tai siedätyshoito)</c:v>
                </c:pt>
                <c:pt idx="2">
                  <c:v>Erityisruokavaliolla </c:v>
                </c:pt>
                <c:pt idx="3">
                  <c:v>Ravintolisävalmisteilla</c:v>
                </c:pt>
                <c:pt idx="4">
                  <c:v>Jollain muulla, millä</c:v>
                </c:pt>
              </c:strCache>
            </c:strRef>
          </c:cat>
          <c:val>
            <c:numRef>
              <c:f>Sheet0!$B$2:$B$6</c:f>
              <c:numCache>
                <c:formatCode>General</c:formatCode>
                <c:ptCount val="5"/>
                <c:pt idx="0">
                  <c:v>0.5</c:v>
                </c:pt>
                <c:pt idx="1">
                  <c:v>0.5</c:v>
                </c:pt>
                <c:pt idx="2">
                  <c:v>0</c:v>
                </c:pt>
                <c:pt idx="3">
                  <c:v>0.5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EC-483C-9B74-16A5687445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8"/>
        <c:axId val="1129535024"/>
        <c:axId val="1"/>
      </c:barChart>
      <c:catAx>
        <c:axId val="1129535024"/>
        <c:scaling>
          <c:orientation val="minMax"/>
        </c:scaling>
        <c:delete val="0"/>
        <c:axPos val="b"/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"/>
        <c:crosses val="autoZero"/>
        <c:auto val="0"/>
        <c:lblAlgn val="ctr"/>
        <c:lblOffset val="100"/>
        <c:noMultiLvlLbl val="1"/>
      </c:catAx>
      <c:valAx>
        <c:axId val="1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.0\ %;;;" sourceLinked="0"/>
        <c:majorTickMark val="cross"/>
        <c:minorTickMark val="none"/>
        <c:tickLblPos val="nextTo"/>
        <c:txPr>
          <a:bodyPr/>
          <a:lstStyle/>
          <a:p>
            <a:pPr>
              <a:defRPr sz="10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129535024"/>
        <c:crosses val="autoZero"/>
        <c:crossBetween val="between"/>
        <c:majorUnit val="0.2"/>
      </c:valAx>
    </c:plotArea>
    <c:legend>
      <c:legendPos val="b"/>
      <c:overlay val="0"/>
      <c:txPr>
        <a:bodyPr rtlCol="0" anchor="t"/>
        <a:lstStyle/>
        <a:p>
          <a:pPr algn="l">
            <a:defRPr sz="1000">
              <a:solidFill>
                <a:srgbClr val="00000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1E765-1309-483C-AFBF-94DB7B3C30EC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A97E8-5338-45F9-9231-60ED891F643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044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C94F5-94A3-4F3E-BB9E-3D0EF9CB3F07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8898C-9E1E-4ACD-A8BC-86A6DB1ADEF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30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482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2277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360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Content">
            <a:extLst>
              <a:ext uri="{FF2B5EF4-FFF2-40B4-BE49-F238E27FC236}">
                <a16:creationId xmlns:a16="http://schemas.microsoft.com/office/drawing/2014/main" id="{2B496EA9-79F7-422C-AFAF-5E6AB7A060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936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1556792"/>
            <a:ext cx="8229600" cy="4680520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247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728700"/>
            <a:ext cx="8229600" cy="5508612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93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631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Chart"/>
          <p:cNvSpPr>
            <a:spLocks noGrp="1"/>
          </p:cNvSpPr>
          <p:nvPr>
            <p:ph type="chart" sz="quarter" idx="14" hasCustomPrompt="1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3744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en-US" dirty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251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Chart"/>
          <p:cNvSpPr>
            <a:spLocks noGrp="1"/>
          </p:cNvSpPr>
          <p:nvPr>
            <p:ph type="chart" sz="quarter" idx="13"/>
          </p:nvPr>
        </p:nvSpPr>
        <p:spPr>
          <a:xfrm>
            <a:off x="457200" y="457200"/>
            <a:ext cx="8229600" cy="5780112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219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able"/>
          <p:cNvSpPr>
            <a:spLocks noGrp="1"/>
          </p:cNvSpPr>
          <p:nvPr>
            <p:ph type="tbl" sz="quarter" idx="13"/>
          </p:nvPr>
        </p:nvSpPr>
        <p:spPr>
          <a:xfrm>
            <a:off x="457200" y="1772816"/>
            <a:ext cx="8229600" cy="44644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Text"/>
          <p:cNvSpPr>
            <a:spLocks noGrp="1"/>
          </p:cNvSpPr>
          <p:nvPr>
            <p:ph type="body" sz="quarter" idx="14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576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i-FI" dirty="0"/>
          </a:p>
        </p:txBody>
      </p:sp>
      <p:sp>
        <p:nvSpPr>
          <p:cNvPr id="3" name="Text"/>
          <p:cNvSpPr>
            <a:spLocks noGrp="1"/>
          </p:cNvSpPr>
          <p:nvPr>
            <p:ph type="body" idx="1"/>
          </p:nvPr>
        </p:nvSpPr>
        <p:spPr>
          <a:xfrm>
            <a:off x="457200" y="3060000"/>
            <a:ext cx="8229600" cy="16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 </a:t>
            </a:r>
            <a:endParaRPr lang="fi-FI" dirty="0"/>
          </a:p>
        </p:txBody>
      </p:sp>
      <p:sp>
        <p:nvSpPr>
          <p:cNvPr id="4" name="Date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B343E-EDD0-4501-988B-9A386F4E06D4}" type="datetimeFigureOut">
              <a:rPr lang="fi-FI" smtClean="0"/>
              <a:pPr/>
              <a:t>20.10.2025</a:t>
            </a:fld>
            <a:endParaRPr lang="fi-FI"/>
          </a:p>
        </p:txBody>
      </p:sp>
      <p:sp>
        <p:nvSpPr>
          <p:cNvPr id="5" name="Footer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10BCE-C936-43E6-9B11-F3CC9EFD4B4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095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61" r:id="rId3"/>
    <p:sldLayoutId id="2147483660" r:id="rId4"/>
    <p:sldLayoutId id="2147483651" r:id="rId5"/>
    <p:sldLayoutId id="2147483657" r:id="rId6"/>
    <p:sldLayoutId id="2147483652" r:id="rId7"/>
    <p:sldLayoutId id="2147483655" r:id="rId8"/>
    <p:sldLayoutId id="2147483656" r:id="rId9"/>
    <p:sldLayoutId id="2147483659" r:id="rId10"/>
    <p:sldLayoutId id="2147483653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Koiran syntymävuosi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Millaista oireilu havaituissa iho-ongelmissa on?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Jos koiralla on todettu hoitoa vaativa pitkäkestoinen ihosairaus, sitä on hoidettu...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3. Onko koiralla todettu silmien tai silmäluomien ongelmia?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3. Onko koiralla todettu silmien tai silmäluomien ongelmia?
 - Jokin muu,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Distchiasis, 2 ylimääräistä ripseä, ei oireita</a:t>
            </a:r>
          </a:p>
          <a:p>
            <a:pPr>
              <a:spcBef>
                <a:spcPct val="90000"/>
              </a:spcBef>
            </a:pPr>
            <a:r>
              <a:rPr lang="en-US" sz="1400" b="0">
                <a:solidFill>
                  <a:srgbClr val="000000"/>
                </a:solidFill>
                <a:latin typeface="Arial"/>
              </a:rPr>
              <a:t>Muutamana vuonna silmät ärtyneet siitepölystä keväisin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4. Onko koiralla todettu suun, hampaiden tai nielun ongelmia?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4. Onko koiralla todettu suun, hampaiden tai nielun ongelmia?
 - Jokin muu,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Hampaiden lohkeamia</a:t>
            </a:r>
          </a:p>
          <a:p>
            <a:pPr>
              <a:spcBef>
                <a:spcPct val="90000"/>
              </a:spcBef>
            </a:pPr>
            <a:r>
              <a:rPr lang="en-US" sz="1400" b="0">
                <a:solidFill>
                  <a:srgbClr val="000000"/>
                </a:solidFill>
                <a:latin typeface="Arial"/>
              </a:rPr>
              <a:t>Raakaluiden syöminen lohkaissut ylävas. P4:n, joka poistettu leikkaamalla.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5. Onko koiralla todettu ruoansulatuskanavan ongelmia tai sairauksia?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5156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ruuansulatuskanavan ongelmat tai sairaudet alkoivat?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6. Onko koiralla esiintynyt ontumaa tai liikuntavaikeuksia?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Onko koiralta diagnosoitu jokin seuraavista?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Koiran sukupuoli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57850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Koiralla todettu hoitoa vaativa tuki- ja liikuntaelinsairaus on...
Voit valita useamman kuin yhden vaihtoehdon. Jos koiralla on todettu useampia hoitoa vaatineita tuki- ja liikuntaelinsairauksia, vastaa näistä vakavimman osalta.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koiran tuki- ja liikuntaelimistön ongelmat alkoivat?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7. Onko koiralla todettu sydämen tai verenkierron sairauksia?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sydämen tai verenkierron sairaus diagnosoitiin?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2734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8. Onko koiralla havaittu hengityselimistön ongelmia tai sairauksia?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8. Onko koiralla havaittu hengityselimistön ongelmia tai sairauksia?
 - Jokin muu,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krooninen nuha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hengityselimistön oireilu alkoi?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9. Onko koiralla todettu virtsateiden tai lisääntymiselinten sairauksia?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virtsateiden tai lisääntymiselinten sairaus todettiin ensimmäisen kerran?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10. Onko koiraa käytetty tai yritetty käyttää astutukseen (uros) tai onko se astutettu tai yritetty astuttaa (narttu)?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Koiran ikä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Onko astutuksessa tai synnytyksessä havaittu ongelmia?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Onko astutuksessa tai synnytyksessä havaittu ongelmia? - Jokin muu, mikä (tähän voit kirjoittaa myös esim. nartun hoivavietissä esiintyvistä puutteista)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kohtutulehdus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11. Onko koira steriloitu tai kastroitu?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Miksi koira steriloitiin tai kastroitiin?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Miksi koira steriloitiin tai kastroitiin? - Jokin muu syy,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Ei voitu käyttää jalostukseen (PEVISA)</a:t>
            </a:r>
          </a:p>
          <a:p>
            <a:pPr>
              <a:spcBef>
                <a:spcPct val="90000"/>
              </a:spcBef>
            </a:pPr>
            <a:r>
              <a:rPr lang="en-US" sz="1400" b="0">
                <a:solidFill>
                  <a:srgbClr val="000000"/>
                </a:solidFill>
                <a:latin typeface="Arial"/>
              </a:rPr>
              <a:t>Ei ollut tarkoitus ikinä pennuttaa.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Jos koira steriloitiin/kastroitiin luonteen tai käyttäytymisen vuoksi, mikä tarkalleen oli syynä?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Auttoiko sterilointi/kastrointi pääasialliseen ongelmaan?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12. Esiintyykö koiralla jokapäiväistä elämää hankaloittavaa..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12. Esiintyykö koiralla jokapäiväistä elämää hankaloittavaa..
 - Jokin muu jokapäiväistä elämää hankaloittava ongelma käytöksessä,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Resurssiagressiivisuus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13. Onko koiralla todettu hermostollisia sairauksia?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Jos koira on jo kuollut, minkä ikäiseksi se eli
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hermostollinen sairaus todettiin?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14. Onko koiralla todettu sisäelinten sairauksia?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14. Onko koiralla todettu sisäelinten sairauksia?
 - Jokin muu,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diabetes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sisäelinten sairaus todettiin?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15. Onko koiralla todettu hormonaalisia sairauksia?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15. Onko koiralla todettu hormonaalisia sairauksia?
 - Jokin muu,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Hormonaalinen eturauhasulehdus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hormonaalinen sairaus todettiin?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16. Onko koiralla todettu immuunijärjestelmän sairauksia?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5546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immuunijärjestelmän sairaus tai sen epäily todettiin?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17. Onko koiralla todettu kasvainsairauksia?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1. Onko koiralla todettu jokin synnynnäinen vika?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17. Onko koiralla todettu kasvainsairauksia?
 - Jokin muu,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Jadella todettiin 15,5 vuotiaana kasvaimia mahassa ja suolistossa.</a:t>
            </a:r>
          </a:p>
          <a:p>
            <a:pPr>
              <a:spcBef>
                <a:spcPct val="90000"/>
              </a:spcBef>
            </a:pPr>
            <a:r>
              <a:rPr lang="en-US" sz="1400" b="0">
                <a:solidFill>
                  <a:srgbClr val="000000"/>
                </a:solidFill>
                <a:latin typeface="Arial"/>
              </a:rPr>
              <a:t>Diagnosoimaton kasvain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Kasvaimen laatu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koiralla ensimmäisen kerran todettiin kasvain?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5546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18. Onko koiralle viimeisen vuoden aikana määrätty antibioottia?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19. Onko koiran terveys ollut odotustesi mukainen?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20. Mikä seuraavista vaihtoehdoista kuvaa parhaiten koiran yleistä terveyttä?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1. Onko koiralla todettu jokin synnynnäinen vika?
 - Jokin muu,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LTV3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2. Onko koiralla havaittu ihon ongelmia tai sairauksia (korvat ja tassut mukaan lukien)?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2. Onko koiralla havaittu ihon ongelmia tai sairauksia (korvat ja tassut mukaan lukien)?
 - Jokin muu, mikä (alaskanmalamuutti)</a:t>
            </a:r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>
            <a:normAutofit/>
          </a:bodyPr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Autoimmuunisairaus, perianaalifistelia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857" lnSpcReduction="20000"/>
          </a:bodyPr>
          <a:lstStyle>
            <a:lvl1pPr algn="l">
              <a:defRPr/>
            </a:lvl1pPr>
          </a:lstStyle>
          <a:p>
            <a:r>
              <a:rPr lang="en-US" sz="2000" b="1">
                <a:solidFill>
                  <a:srgbClr val="000000"/>
                </a:solidFill>
                <a:latin typeface="Arial"/>
              </a:rPr>
              <a:t>Missä iässä iho-ongelmat alkoivat tai sairaus puhkesi ensimmäisen kerran?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400" b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2" name="Chart 2"/>
          <p:cNvGraphicFramePr>
            <a:graphicFrameLocks noGrp="1"/>
          </p:cNvGraphicFramePr>
          <p:nvPr/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urveyp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735</Words>
  <Application>Microsoft Office PowerPoint</Application>
  <PresentationFormat>Näytössä katseltava diaesitys (4:3)</PresentationFormat>
  <Paragraphs>114</Paragraphs>
  <Slides>55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55</vt:i4>
      </vt:variant>
    </vt:vector>
  </HeadingPairs>
  <TitlesOfParts>
    <vt:vector size="58" baseType="lpstr">
      <vt:lpstr>Arial</vt:lpstr>
      <vt:lpstr>Calibri</vt:lpstr>
      <vt:lpstr>Surveypal</vt:lpstr>
      <vt:lpstr>Koiran syntymävuosi</vt:lpstr>
      <vt:lpstr>Koiran sukupuoli</vt:lpstr>
      <vt:lpstr>Koiran ikä</vt:lpstr>
      <vt:lpstr>Jos koira on jo kuollut, minkä ikäiseksi se eli
?</vt:lpstr>
      <vt:lpstr>1. Onko koiralla todettu jokin synnynnäinen vika?</vt:lpstr>
      <vt:lpstr>1. Onko koiralla todettu jokin synnynnäinen vika?
 - Jokin muu, mikä (alaskanmalamuutti)</vt:lpstr>
      <vt:lpstr>2. Onko koiralla havaittu ihon ongelmia tai sairauksia (korvat ja tassut mukaan lukien)?</vt:lpstr>
      <vt:lpstr>2. Onko koiralla havaittu ihon ongelmia tai sairauksia (korvat ja tassut mukaan lukien)?
 - Jokin muu, mikä (alaskanmalamuutti)</vt:lpstr>
      <vt:lpstr>Missä iässä iho-ongelmat alkoivat tai sairaus puhkesi ensimmäisen kerran?</vt:lpstr>
      <vt:lpstr>Millaista oireilu havaituissa iho-ongelmissa on?</vt:lpstr>
      <vt:lpstr>Jos koiralla on todettu hoitoa vaativa pitkäkestoinen ihosairaus, sitä on hoidettu...</vt:lpstr>
      <vt:lpstr>3. Onko koiralla todettu silmien tai silmäluomien ongelmia?</vt:lpstr>
      <vt:lpstr>3. Onko koiralla todettu silmien tai silmäluomien ongelmia?
 - Jokin muu, mikä (alaskanmalamuutti)</vt:lpstr>
      <vt:lpstr>4. Onko koiralla todettu suun, hampaiden tai nielun ongelmia?</vt:lpstr>
      <vt:lpstr>4. Onko koiralla todettu suun, hampaiden tai nielun ongelmia?
 - Jokin muu, mikä (alaskanmalamuutti)</vt:lpstr>
      <vt:lpstr>5. Onko koiralla todettu ruoansulatuskanavan ongelmia tai sairauksia?</vt:lpstr>
      <vt:lpstr>Missä iässä ruuansulatuskanavan ongelmat tai sairaudet alkoivat?</vt:lpstr>
      <vt:lpstr>6. Onko koiralla esiintynyt ontumaa tai liikuntavaikeuksia?</vt:lpstr>
      <vt:lpstr>Onko koiralta diagnosoitu jokin seuraavista?</vt:lpstr>
      <vt:lpstr>Koiralla todettu hoitoa vaativa tuki- ja liikuntaelinsairaus on...
Voit valita useamman kuin yhden vaihtoehdon. Jos koiralla on todettu useampia hoitoa vaatineita tuki- ja liikuntaelinsairauksia, vastaa näistä vakavimman osalta.</vt:lpstr>
      <vt:lpstr>Missä iässä koiran tuki- ja liikuntaelimistön ongelmat alkoivat?</vt:lpstr>
      <vt:lpstr>7. Onko koiralla todettu sydämen tai verenkierron sairauksia?</vt:lpstr>
      <vt:lpstr>Missä iässä sydämen tai verenkierron sairaus diagnosoitiin?</vt:lpstr>
      <vt:lpstr>8. Onko koiralla havaittu hengityselimistön ongelmia tai sairauksia?</vt:lpstr>
      <vt:lpstr>8. Onko koiralla havaittu hengityselimistön ongelmia tai sairauksia?
 - Jokin muu, mikä (alaskanmalamuutti)</vt:lpstr>
      <vt:lpstr>Missä iässä hengityselimistön oireilu alkoi?</vt:lpstr>
      <vt:lpstr>9. Onko koiralla todettu virtsateiden tai lisääntymiselinten sairauksia?</vt:lpstr>
      <vt:lpstr>Missä iässä virtsateiden tai lisääntymiselinten sairaus todettiin ensimmäisen kerran?</vt:lpstr>
      <vt:lpstr>10. Onko koiraa käytetty tai yritetty käyttää astutukseen (uros) tai onko se astutettu tai yritetty astuttaa (narttu)?</vt:lpstr>
      <vt:lpstr>Onko astutuksessa tai synnytyksessä havaittu ongelmia?</vt:lpstr>
      <vt:lpstr>Onko astutuksessa tai synnytyksessä havaittu ongelmia? - Jokin muu, mikä (tähän voit kirjoittaa myös esim. nartun hoivavietissä esiintyvistä puutteista) (alaskanmalamuutti)</vt:lpstr>
      <vt:lpstr>11. Onko koira steriloitu tai kastroitu?</vt:lpstr>
      <vt:lpstr>Miksi koira steriloitiin tai kastroitiin?</vt:lpstr>
      <vt:lpstr>Miksi koira steriloitiin tai kastroitiin? - Jokin muu syy, mikä (alaskanmalamuutti)</vt:lpstr>
      <vt:lpstr>Jos koira steriloitiin/kastroitiin luonteen tai käyttäytymisen vuoksi, mikä tarkalleen oli syynä?</vt:lpstr>
      <vt:lpstr>Auttoiko sterilointi/kastrointi pääasialliseen ongelmaan?</vt:lpstr>
      <vt:lpstr>12. Esiintyykö koiralla jokapäiväistä elämää hankaloittavaa..</vt:lpstr>
      <vt:lpstr>12. Esiintyykö koiralla jokapäiväistä elämää hankaloittavaa..
 - Jokin muu jokapäiväistä elämää hankaloittava ongelma käytöksessä, mikä (alaskanmalamuutti)</vt:lpstr>
      <vt:lpstr>13. Onko koiralla todettu hermostollisia sairauksia?</vt:lpstr>
      <vt:lpstr>Missä iässä hermostollinen sairaus todettiin?</vt:lpstr>
      <vt:lpstr>14. Onko koiralla todettu sisäelinten sairauksia?</vt:lpstr>
      <vt:lpstr>14. Onko koiralla todettu sisäelinten sairauksia?
 - Jokin muu, mikä (alaskanmalamuutti)</vt:lpstr>
      <vt:lpstr>Missä iässä sisäelinten sairaus todettiin?</vt:lpstr>
      <vt:lpstr>15. Onko koiralla todettu hormonaalisia sairauksia?</vt:lpstr>
      <vt:lpstr>15. Onko koiralla todettu hormonaalisia sairauksia?
 - Jokin muu, mikä (alaskanmalamuutti)</vt:lpstr>
      <vt:lpstr>Missä iässä hormonaalinen sairaus todettiin?</vt:lpstr>
      <vt:lpstr>16. Onko koiralla todettu immuunijärjestelmän sairauksia?</vt:lpstr>
      <vt:lpstr>Missä iässä immuunijärjestelmän sairaus tai sen epäily todettiin?</vt:lpstr>
      <vt:lpstr>17. Onko koiralla todettu kasvainsairauksia?</vt:lpstr>
      <vt:lpstr>17. Onko koiralla todettu kasvainsairauksia?
 - Jokin muu, mikä (alaskanmalamuutti)</vt:lpstr>
      <vt:lpstr>Kasvaimen laatu</vt:lpstr>
      <vt:lpstr>Missä iässä koiralla ensimmäisen kerran todettiin kasvain?</vt:lpstr>
      <vt:lpstr>18. Onko koiralle viimeisen vuoden aikana määrätty antibioottia?</vt:lpstr>
      <vt:lpstr>19. Onko koiran terveys ollut odotustesi mukainen?</vt:lpstr>
      <vt:lpstr>20. Mikä seuraavista vaihtoehdoista kuvaa parhaiten koiran yleistä terveyttä?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surveypal2</dc:creator>
  <cp:lastModifiedBy>Anna Nygård</cp:lastModifiedBy>
  <cp:revision>45</cp:revision>
  <dcterms:created xsi:type="dcterms:W3CDTF">2012-05-09T09:21:34Z</dcterms:created>
  <dcterms:modified xsi:type="dcterms:W3CDTF">2025-10-20T13:21:27Z</dcterms:modified>
</cp:coreProperties>
</file>